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6" r:id="rId2"/>
  </p:sldMasterIdLst>
  <p:notesMasterIdLst>
    <p:notesMasterId r:id="rId26"/>
  </p:notesMasterIdLst>
  <p:handoutMasterIdLst>
    <p:handoutMasterId r:id="rId27"/>
  </p:handoutMasterIdLst>
  <p:sldIdLst>
    <p:sldId id="256" r:id="rId3"/>
    <p:sldId id="301" r:id="rId4"/>
    <p:sldId id="321" r:id="rId5"/>
    <p:sldId id="302" r:id="rId6"/>
    <p:sldId id="303" r:id="rId7"/>
    <p:sldId id="304" r:id="rId8"/>
    <p:sldId id="305" r:id="rId9"/>
    <p:sldId id="316" r:id="rId10"/>
    <p:sldId id="317" r:id="rId11"/>
    <p:sldId id="320" r:id="rId12"/>
    <p:sldId id="307" r:id="rId13"/>
    <p:sldId id="306" r:id="rId14"/>
    <p:sldId id="322" r:id="rId15"/>
    <p:sldId id="326" r:id="rId16"/>
    <p:sldId id="308" r:id="rId17"/>
    <p:sldId id="319" r:id="rId18"/>
    <p:sldId id="309" r:id="rId19"/>
    <p:sldId id="315" r:id="rId20"/>
    <p:sldId id="310" r:id="rId21"/>
    <p:sldId id="314" r:id="rId22"/>
    <p:sldId id="318" r:id="rId23"/>
    <p:sldId id="325" r:id="rId24"/>
    <p:sldId id="31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8" autoAdjust="0"/>
  </p:normalViewPr>
  <p:slideViewPr>
    <p:cSldViewPr>
      <p:cViewPr varScale="1"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95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BEF7A24B-554D-4B99-A3CC-7667F56D1027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0672D4C-A99E-49DD-8A16-1D1994231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3570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0391B76B-D742-4BD2-BF24-F4C760DB831C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257B995-136A-4A15-87A5-26420C3C1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42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3F150D65-C64D-44FB-9152-4CC2DE0C9198}" type="datetime1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457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841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624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16998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442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262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949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366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24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B51EFC2E-847F-4CF8-8289-FAA88B334687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907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52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792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256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1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415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104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156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EFC2E-847F-4CF8-8289-FAA88B334687}" type="datetimeFigureOut">
              <a:rPr lang="en-US" sz="1000" smtClean="0">
                <a:solidFill>
                  <a:schemeClr val="tx2"/>
                </a:solidFill>
                <a:latin typeface="+mj-lt"/>
              </a:rPr>
              <a:pPr/>
              <a:t>2/12/2021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5215-7382-4C1B-86B1-E9DB9649FF55}" type="slidenum">
              <a:rPr lang="en-US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300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14300" dist="38100" dir="2700000" algn="tl">
              <a:srgbClr val="000000">
                <a:alpha val="2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9551" r="1001" b="33200"/>
          <a:stretch/>
        </p:blipFill>
        <p:spPr>
          <a:xfrm>
            <a:off x="4355976" y="3898126"/>
            <a:ext cx="4604080" cy="2929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74" b="84555" l="9932" r="89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116632"/>
            <a:ext cx="2424699" cy="3429000"/>
          </a:xfrm>
          <a:prstGeom prst="rect">
            <a:avLst/>
          </a:prstGeom>
        </p:spPr>
      </p:pic>
      <p:sp>
        <p:nvSpPr>
          <p:cNvPr id="4" name="Rectangle 3"/>
          <p:cNvSpPr>
            <a:spLocks noGrp="1"/>
          </p:cNvSpPr>
          <p:nvPr>
            <p:ph type="ctrTitle"/>
          </p:nvPr>
        </p:nvSpPr>
        <p:spPr>
          <a:xfrm>
            <a:off x="899592" y="0"/>
            <a:ext cx="8431088" cy="4392488"/>
          </a:xfrm>
        </p:spPr>
        <p:txBody>
          <a:bodyPr>
            <a:normAutofit/>
          </a:bodyPr>
          <a:lstStyle/>
          <a:p>
            <a:pPr algn="ctr"/>
            <a:r>
              <a:rPr lang="uk-UA" sz="7000" b="1" kern="100" baseline="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ЗВІТ </a:t>
            </a:r>
            <a:r>
              <a:rPr lang="uk-UA" sz="7000" kern="100" baseline="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uk-UA" sz="7000" kern="100" baseline="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uk-UA" sz="4400" kern="100" baseline="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старости Качанівського старостинського округу </a:t>
            </a:r>
            <a:br>
              <a:rPr lang="uk-UA" sz="4400" kern="100" baseline="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uk-UA" sz="4400" kern="100" baseline="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за 2020 рік</a:t>
            </a:r>
            <a:endParaRPr lang="uk-UA" sz="4400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62018"/>
            <a:ext cx="4121333" cy="30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3710" y="174243"/>
            <a:ext cx="4312473" cy="323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23" y="3268196"/>
            <a:ext cx="4452938" cy="333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596" y="3435878"/>
            <a:ext cx="4225587" cy="317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0410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188640"/>
            <a:ext cx="7429499" cy="1368152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надходження до бюджету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6060" y="1412776"/>
            <a:ext cx="8468468" cy="532859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Всього - </a:t>
            </a:r>
            <a:r>
              <a:rPr lang="uk-UA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uk-UA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569 085 </a:t>
            </a:r>
            <a:r>
              <a:rPr lang="uk-UA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ПДФО- 4 295 874 грн</a:t>
            </a: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Єдиний податок – 850 927  </a:t>
            </a: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Податок на </a:t>
            </a: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майно – </a:t>
            </a: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658 441  </a:t>
            </a: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>
              <a:buNone/>
            </a:pP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Рента нафта – </a:t>
            </a: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548 454 грн.</a:t>
            </a:r>
          </a:p>
          <a:p>
            <a:pPr marL="0" indent="0">
              <a:buNone/>
            </a:pP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Рента </a:t>
            </a: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природній газ 1 334 280  </a:t>
            </a: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Рента </a:t>
            </a: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газового конденсату  </a:t>
            </a: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330 698 грн.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Земельний податок та орендна плата з 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юридичних та фізичних осіб -1 531 534  </a:t>
            </a: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Акциз – 10 449 грн</a:t>
            </a:r>
            <a:r>
              <a:rPr lang="uk-UA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Акциз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3356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188640"/>
            <a:ext cx="7429499" cy="864096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Соціальний розвиток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352928" cy="55446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Поточний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дороги по вул. Гадяцькій в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Качанове –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благодійна допомога ПАТ «Укрнафта» </a:t>
            </a:r>
          </a:p>
          <a:p>
            <a:pPr>
              <a:lnSpc>
                <a:spcPct val="100000"/>
              </a:lnSpc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Поточний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відрізку дороги Новоселівка - Качанове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600 тис. грн кошти Агенції місцевих доріг Полтавської області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Придбання автобусної зупинки в с. Дачне – 10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тис. грн благодійна допомога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 «Оберіг 2000»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Придбання автобусної зупинки в с.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Вирішальне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тис</a:t>
            </a:r>
          </a:p>
          <a:p>
            <a:pPr>
              <a:lnSpc>
                <a:spcPct val="100000"/>
              </a:lnSpc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Роботи по розробці Генерального Плану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с.Новоселівка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  40 тис. грн.</a:t>
            </a:r>
          </a:p>
          <a:p>
            <a:pPr>
              <a:lnSpc>
                <a:spcPct val="100000"/>
              </a:lnSpc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Облаштування сміттєзвалищ с. Качанове та с. Вирішальне – 14 950 грн.</a:t>
            </a:r>
          </a:p>
          <a:p>
            <a:pPr>
              <a:lnSpc>
                <a:spcPct val="100000"/>
              </a:lnSpc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Реконструкція водопровідної мережі в с.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Новоселівка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uk-UA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87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429499" cy="1478570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Заклади охорони здоров</a:t>
            </a:r>
            <a:r>
              <a:rPr lang="uk-UA" i="1" dirty="0" smtClean="0">
                <a:solidFill>
                  <a:schemeClr val="bg1"/>
                </a:solidFill>
                <a:latin typeface="Calibri"/>
                <a:cs typeface="Calibri"/>
              </a:rPr>
              <a:t>'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32859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території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Качанівського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старостинського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округу знаходяться два фельдшерсько-акушерських пункти в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с.Качанове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с.Новоселівка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Качанівський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ФАП підпорядкований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Розбишівській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амбулаторії. Лікар сімейної медицини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Кереченко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В.В.</a:t>
            </a:r>
          </a:p>
          <a:p>
            <a:pPr algn="just"/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Новоселівський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ФАП підпорядкований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Сергіївській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амбулаторії. Лікар сімейної медицини Ковальова К.О.</a:t>
            </a:r>
          </a:p>
          <a:p>
            <a:pPr algn="just"/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кількість медпрацівників </a:t>
            </a:r>
          </a:p>
          <a:p>
            <a:pPr marL="0" indent="0" algn="just">
              <a:buNone/>
            </a:pP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Качанівському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старостинському</a:t>
            </a: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uk-UA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округу – 5 осіб.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89" t="7742" r="989" b="24567"/>
          <a:stretch/>
        </p:blipFill>
        <p:spPr>
          <a:xfrm>
            <a:off x="6012159" y="4221088"/>
            <a:ext cx="2813092" cy="253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10876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9"/>
            <a:ext cx="8280920" cy="446449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Качанівський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ФАП: завідуюча отримує заробітну плату 0,75% - з державного бюджету, 0,25% - з сільського бюджету;  фельдшер – 1,0% з сільського бюджету;  молодша медична сестра – 0,25% з державного бюджету;</a:t>
            </a:r>
          </a:p>
          <a:p>
            <a:pPr marL="0" indent="0" algn="just">
              <a:buNone/>
            </a:pP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Новоселівський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ФП: завідуюча отримує заробітну плату -  0,75 %  з державного бюджету, 0,25%  - з сільського бюджету; фельдшер – 0,5% з сільського бюджету.</a:t>
            </a:r>
          </a:p>
          <a:p>
            <a:pPr marL="0" indent="0" algn="just">
              <a:buNone/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звітний період в медичні заклади придбано: три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опромінювачі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бактерицидні – 4 565 грн.;</a:t>
            </a:r>
          </a:p>
          <a:p>
            <a:pPr marL="0" indent="0" algn="just">
              <a:buNone/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Два пульсометри – 1 740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 один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маніпуляційний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стіл – 3 200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два штатива – 1 180 грн</a:t>
            </a:r>
            <a:r>
              <a:rPr lang="uk-UA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7" t="31897" b="11188"/>
          <a:stretch/>
        </p:blipFill>
        <p:spPr>
          <a:xfrm>
            <a:off x="1187624" y="4306080"/>
            <a:ext cx="2736304" cy="218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4005063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283968" y="3948666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4949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476672"/>
            <a:ext cx="7429499" cy="936104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Видатки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бюджету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748464" cy="43784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ДНЗ «Ромашка» с. Качанове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674 176 </a:t>
            </a:r>
            <a:r>
              <a:rPr lang="uk-UA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Заробітна плата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438 376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Нарахування на заробітну плату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92 153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 algn="just">
              <a:buNone/>
            </a:pP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Предмети, матеріали, обладнання та інвентар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uk-UA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18 895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Продукти харчування – 41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361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Оплата послуг (крім комунальних)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44 393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 algn="just"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Оплата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природного газу – 38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998 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 algn="ctr">
              <a:buNone/>
            </a:pPr>
            <a:endParaRPr lang="uk-UA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0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1" y="618518"/>
            <a:ext cx="1987748" cy="1946386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8" r="19671" b="152"/>
          <a:stretch/>
        </p:blipFill>
        <p:spPr>
          <a:xfrm>
            <a:off x="4540920" y="3296011"/>
            <a:ext cx="4464496" cy="334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Users\Администратор\Desktop\Нова презентація\75299980_552467958901591_4683952863271976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083" y="3356992"/>
            <a:ext cx="4227737" cy="31708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3" y="218026"/>
            <a:ext cx="3995898" cy="299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561" y="250411"/>
            <a:ext cx="4238406" cy="317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828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6060" y="404664"/>
            <a:ext cx="7429499" cy="5976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3000" b="1" dirty="0" err="1" smtClean="0">
                <a:solidFill>
                  <a:schemeClr val="bg1"/>
                </a:solidFill>
              </a:rPr>
              <a:t>Качанівська</a:t>
            </a:r>
            <a:r>
              <a:rPr lang="uk-UA" sz="3000" b="1" dirty="0" smtClean="0">
                <a:solidFill>
                  <a:schemeClr val="bg1"/>
                </a:solidFill>
              </a:rPr>
              <a:t> </a:t>
            </a:r>
            <a:r>
              <a:rPr lang="uk-UA" sz="3000" b="1" dirty="0">
                <a:solidFill>
                  <a:schemeClr val="bg1"/>
                </a:solidFill>
              </a:rPr>
              <a:t>ЗОШ І-ІІ ст. – </a:t>
            </a:r>
            <a:r>
              <a:rPr lang="uk-UA" sz="3000" b="1" dirty="0" smtClean="0">
                <a:solidFill>
                  <a:schemeClr val="bg1"/>
                </a:solidFill>
              </a:rPr>
              <a:t>3 512 993 </a:t>
            </a:r>
            <a:r>
              <a:rPr lang="uk-UA" sz="3000" b="1" dirty="0" smtClean="0">
                <a:solidFill>
                  <a:schemeClr val="bg1"/>
                </a:solidFill>
              </a:rPr>
              <a:t> </a:t>
            </a:r>
            <a:r>
              <a:rPr lang="uk-UA" sz="3000" b="1" dirty="0">
                <a:solidFill>
                  <a:schemeClr val="bg1"/>
                </a:solidFill>
              </a:rPr>
              <a:t>грн</a:t>
            </a:r>
            <a:r>
              <a:rPr lang="uk-UA" sz="3000" b="1" dirty="0" smtClean="0">
                <a:solidFill>
                  <a:schemeClr val="bg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Заробітна плата –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2 423 763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Нарахування на заробітну плату –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537 767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Предмети, матеріали, обладнання та інвентар – </a:t>
            </a:r>
          </a:p>
          <a:p>
            <a:pPr marL="0" indent="0" algn="just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131 609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Продукти харчування –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333 грн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Оплата послуг (крім комунальних) –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643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Оплата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теплопостачання – 198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156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Оплата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електроенергії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607 грн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Комплекти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інтерактивного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мультимедійного обладнання для початкових класів 3 шт. – 56 620 грн</a:t>
            </a:r>
          </a:p>
          <a:p>
            <a:pPr marL="0" indent="0" algn="just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Стінка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7 400 грн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1430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1" y="618518"/>
            <a:ext cx="2347788" cy="209040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1160" b="26092"/>
          <a:stretch/>
        </p:blipFill>
        <p:spPr>
          <a:xfrm>
            <a:off x="701021" y="45290"/>
            <a:ext cx="3351522" cy="334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25" y="3447766"/>
            <a:ext cx="4077884" cy="3058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88640"/>
            <a:ext cx="4214512" cy="3160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0156" y="3386740"/>
            <a:ext cx="4238363" cy="317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111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-99392"/>
            <a:ext cx="7429499" cy="1368152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сільські   клуби </a:t>
            </a: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бібліотека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332656"/>
            <a:ext cx="9038238" cy="5832648"/>
          </a:xfrm>
        </p:spPr>
        <p:txBody>
          <a:bodyPr>
            <a:normAutofit fontScale="25000" lnSpcReduction="20000"/>
          </a:bodyPr>
          <a:lstStyle/>
          <a:p>
            <a:pPr marL="914400" lvl="2" indent="0">
              <a:buNone/>
            </a:pPr>
            <a:endParaRPr lang="uk-UA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  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</a:rPr>
              <a:t>      </a:t>
            </a:r>
            <a:r>
              <a:rPr lang="uk-UA" sz="9600" b="1" dirty="0" smtClean="0">
                <a:solidFill>
                  <a:schemeClr val="bg1"/>
                </a:solidFill>
              </a:rPr>
              <a:t>Загальні видатки на заклади культури – 433 157 тис. грн.</a:t>
            </a:r>
          </a:p>
          <a:p>
            <a:pPr marL="0" indent="0">
              <a:buNone/>
            </a:pPr>
            <a:r>
              <a:rPr lang="uk-UA" sz="9600" b="1" dirty="0" err="1" smtClean="0">
                <a:solidFill>
                  <a:schemeClr val="bg1"/>
                </a:solidFill>
              </a:rPr>
              <a:t>Качанівський</a:t>
            </a:r>
            <a:r>
              <a:rPr lang="uk-UA" sz="9600" b="1" dirty="0" smtClean="0">
                <a:solidFill>
                  <a:schemeClr val="bg1"/>
                </a:solidFill>
              </a:rPr>
              <a:t> сільський клуб – 241 078 тис</a:t>
            </a:r>
            <a:r>
              <a:rPr lang="uk-UA" sz="9600" b="1" dirty="0">
                <a:solidFill>
                  <a:schemeClr val="bg1"/>
                </a:solidFill>
              </a:rPr>
              <a:t>. грн</a:t>
            </a:r>
            <a:r>
              <a:rPr lang="uk-UA" sz="9600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</a:rPr>
              <a:t>    Проведено заходів та концертів : тематичних заходів – 3 , концертів – 4, онлайн музичні вітання- 6 , онлайн інформаційні вітання -2, перегляд кінофільмів - 32 . Взяли участь в онлайн фестивалі до дня народження Дмитра Луценка, де отримали диплом 3 ступеня. </a:t>
            </a:r>
            <a:endParaRPr lang="uk-UA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9600" b="1" dirty="0" err="1" smtClean="0">
                <a:solidFill>
                  <a:schemeClr val="bg1"/>
                </a:solidFill>
              </a:rPr>
              <a:t>Новоселівський</a:t>
            </a:r>
            <a:r>
              <a:rPr lang="uk-UA" sz="9600" b="1" dirty="0" smtClean="0">
                <a:solidFill>
                  <a:schemeClr val="bg1"/>
                </a:solidFill>
              </a:rPr>
              <a:t> сільський клуб – 95 251 тис. грн.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</a:rPr>
              <a:t>Проведено </a:t>
            </a:r>
            <a:r>
              <a:rPr lang="uk-UA" sz="9600" dirty="0">
                <a:solidFill>
                  <a:schemeClr val="bg1"/>
                </a:solidFill>
              </a:rPr>
              <a:t>заходів та </a:t>
            </a:r>
            <a:r>
              <a:rPr lang="uk-UA" sz="9600" dirty="0" smtClean="0">
                <a:solidFill>
                  <a:schemeClr val="bg1"/>
                </a:solidFill>
              </a:rPr>
              <a:t>концертів </a:t>
            </a:r>
            <a:r>
              <a:rPr lang="uk-UA" sz="9600" dirty="0">
                <a:solidFill>
                  <a:schemeClr val="bg1"/>
                </a:solidFill>
              </a:rPr>
              <a:t>: тематичних заходів – </a:t>
            </a:r>
            <a:r>
              <a:rPr lang="uk-UA" sz="9600" dirty="0" smtClean="0">
                <a:solidFill>
                  <a:schemeClr val="bg1"/>
                </a:solidFill>
              </a:rPr>
              <a:t>5 </a:t>
            </a:r>
            <a:r>
              <a:rPr lang="uk-UA" sz="9600" dirty="0">
                <a:solidFill>
                  <a:schemeClr val="bg1"/>
                </a:solidFill>
              </a:rPr>
              <a:t>, концертів – </a:t>
            </a:r>
            <a:r>
              <a:rPr lang="uk-UA" sz="9600" dirty="0" smtClean="0">
                <a:solidFill>
                  <a:schemeClr val="bg1"/>
                </a:solidFill>
              </a:rPr>
              <a:t>1, театралізованих свят -2, святкові дискотеки - 4</a:t>
            </a:r>
          </a:p>
          <a:p>
            <a:pPr marL="0" indent="0">
              <a:buNone/>
            </a:pPr>
            <a:r>
              <a:rPr lang="uk-UA" sz="9600" b="1" dirty="0" err="1" smtClean="0">
                <a:solidFill>
                  <a:schemeClr val="bg1"/>
                </a:solidFill>
              </a:rPr>
              <a:t>Качанівська</a:t>
            </a:r>
            <a:r>
              <a:rPr lang="uk-UA" sz="9600" b="1" dirty="0" smtClean="0">
                <a:solidFill>
                  <a:schemeClr val="bg1"/>
                </a:solidFill>
              </a:rPr>
              <a:t> сільська бібліотека – 96 828 тис</a:t>
            </a:r>
            <a:r>
              <a:rPr lang="uk-UA" sz="9600" b="1" dirty="0">
                <a:solidFill>
                  <a:schemeClr val="bg1"/>
                </a:solidFill>
              </a:rPr>
              <a:t>. грн</a:t>
            </a:r>
            <a:r>
              <a:rPr lang="uk-UA" sz="9600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sz="9600" dirty="0" smtClean="0">
                <a:solidFill>
                  <a:schemeClr val="bg1"/>
                </a:solidFill>
              </a:rPr>
              <a:t>   За звітний період до сільської бібліотеки надійшло 108 примірників книг на суму 9 923 грн. Виписана </a:t>
            </a:r>
            <a:r>
              <a:rPr lang="uk-UA" sz="9600" dirty="0" err="1" smtClean="0">
                <a:solidFill>
                  <a:schemeClr val="bg1"/>
                </a:solidFill>
              </a:rPr>
              <a:t>періодичнич</a:t>
            </a:r>
            <a:r>
              <a:rPr lang="uk-UA" sz="9600" dirty="0" smtClean="0">
                <a:solidFill>
                  <a:schemeClr val="bg1"/>
                </a:solidFill>
              </a:rPr>
              <a:t> видань 27 назв газет і журналів на суму 5 000 грн.</a:t>
            </a:r>
            <a:endParaRPr lang="uk-UA" sz="9600" dirty="0">
              <a:solidFill>
                <a:schemeClr val="bg1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677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29499" cy="434218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Загальні відомості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80920" cy="49685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     </a:t>
            </a:r>
            <a:r>
              <a:rPr lang="uk-UA" sz="2000" dirty="0" err="1" smtClean="0">
                <a:solidFill>
                  <a:schemeClr val="bg1"/>
                </a:solidFill>
              </a:rPr>
              <a:t>Качанівський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 err="1" smtClean="0">
                <a:solidFill>
                  <a:schemeClr val="bg1"/>
                </a:solidFill>
              </a:rPr>
              <a:t>старостинський</a:t>
            </a:r>
            <a:r>
              <a:rPr lang="uk-UA" sz="2000" dirty="0" smtClean="0">
                <a:solidFill>
                  <a:schemeClr val="bg1"/>
                </a:solidFill>
              </a:rPr>
              <a:t> округ Сергіївської сільської ради складається з 5 населених пунктів Качанове , Дачне , Новоселівка , Вирішальне та Степове. Станом на 1.01.2021 р проживає 863 </a:t>
            </a:r>
            <a:r>
              <a:rPr lang="uk-UA" sz="2000" dirty="0" err="1" smtClean="0">
                <a:solidFill>
                  <a:schemeClr val="bg1"/>
                </a:solidFill>
              </a:rPr>
              <a:t>чол</a:t>
            </a:r>
            <a:r>
              <a:rPr lang="uk-UA" sz="2000" dirty="0" smtClean="0">
                <a:solidFill>
                  <a:schemeClr val="bg1"/>
                </a:solidFill>
              </a:rPr>
              <a:t>., з них: дітей до 6 років -38 , до 18 років-100, до 60 років -489, від 60 років-249, жінок- 447, чоловіків-  429. Працюючих -319, непрацюючих-195</a:t>
            </a:r>
          </a:p>
          <a:p>
            <a:pPr marL="0" indent="0" algn="just">
              <a:buNone/>
            </a:pPr>
            <a:r>
              <a:rPr lang="uk-UA" b="1" dirty="0" smtClean="0">
                <a:solidFill>
                  <a:schemeClr val="bg1"/>
                </a:solidFill>
              </a:rPr>
              <a:t>Пільгова категорія населення</a:t>
            </a:r>
            <a:r>
              <a:rPr lang="uk-UA" sz="2000" dirty="0" smtClean="0">
                <a:solidFill>
                  <a:schemeClr val="bg1"/>
                </a:solidFill>
              </a:rPr>
              <a:t>:  чорнобильців – 5 , учасників бойових дій закордоном -3 , учасників АТО -5 , інвалід війни- 1 та </a:t>
            </a:r>
            <a:r>
              <a:rPr lang="ru-RU" sz="2000" dirty="0" err="1" smtClean="0">
                <a:solidFill>
                  <a:schemeClr val="bg1"/>
                </a:solidFill>
              </a:rPr>
              <a:t>жінок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яким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присвоїли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почесне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звання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України</a:t>
            </a:r>
            <a:r>
              <a:rPr lang="ru-RU" sz="2000" dirty="0">
                <a:solidFill>
                  <a:schemeClr val="bg1"/>
                </a:solidFill>
              </a:rPr>
              <a:t> «</a:t>
            </a:r>
            <a:r>
              <a:rPr lang="ru-RU" sz="2000" i="1" dirty="0" err="1">
                <a:solidFill>
                  <a:schemeClr val="bg1"/>
                </a:solidFill>
              </a:rPr>
              <a:t>Мати</a:t>
            </a:r>
            <a:r>
              <a:rPr lang="ru-RU" sz="2000" dirty="0" err="1">
                <a:solidFill>
                  <a:schemeClr val="bg1"/>
                </a:solidFill>
              </a:rPr>
              <a:t>-</a:t>
            </a:r>
            <a:r>
              <a:rPr lang="ru-RU" sz="2000" i="1" dirty="0" err="1">
                <a:solidFill>
                  <a:schemeClr val="bg1"/>
                </a:solidFill>
              </a:rPr>
              <a:t>героїня</a:t>
            </a:r>
            <a:r>
              <a:rPr lang="ru-RU" sz="2000" dirty="0" smtClean="0">
                <a:solidFill>
                  <a:schemeClr val="bg1"/>
                </a:solidFill>
              </a:rPr>
              <a:t>» - 3. </a:t>
            </a:r>
          </a:p>
          <a:p>
            <a:pPr marL="0" indent="0" algn="just">
              <a:buNone/>
            </a:pPr>
            <a:r>
              <a:rPr lang="ru-RU" sz="2000" b="1" dirty="0" err="1" smtClean="0">
                <a:solidFill>
                  <a:schemeClr val="bg1"/>
                </a:solidFill>
              </a:rPr>
              <a:t>Протягом</a:t>
            </a:r>
            <a:r>
              <a:rPr lang="ru-RU" sz="2000" b="1" dirty="0" smtClean="0">
                <a:solidFill>
                  <a:schemeClr val="bg1"/>
                </a:solidFill>
              </a:rPr>
              <a:t> 2020 року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зареєстровано</a:t>
            </a:r>
            <a:r>
              <a:rPr lang="ru-RU" sz="2000" b="1" dirty="0" smtClean="0">
                <a:solidFill>
                  <a:schemeClr val="bg1"/>
                </a:solidFill>
              </a:rPr>
              <a:t> : смертей – 17 , </a:t>
            </a:r>
            <a:r>
              <a:rPr lang="ru-RU" sz="2000" b="1" dirty="0" err="1" smtClean="0">
                <a:solidFill>
                  <a:schemeClr val="bg1"/>
                </a:solidFill>
              </a:rPr>
              <a:t>народження</a:t>
            </a:r>
            <a:r>
              <a:rPr lang="ru-RU" sz="2000" b="1" dirty="0" smtClean="0">
                <a:solidFill>
                  <a:schemeClr val="bg1"/>
                </a:solidFill>
              </a:rPr>
              <a:t> -2  та </a:t>
            </a:r>
            <a:r>
              <a:rPr lang="ru-RU" sz="2000" b="1" dirty="0" err="1" smtClean="0">
                <a:solidFill>
                  <a:schemeClr val="bg1"/>
                </a:solidFill>
              </a:rPr>
              <a:t>шлюб</a:t>
            </a:r>
            <a:r>
              <a:rPr lang="ru-RU" sz="2000" b="1" dirty="0" smtClean="0">
                <a:solidFill>
                  <a:schemeClr val="bg1"/>
                </a:solidFill>
              </a:rPr>
              <a:t> -1 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uk-UA" sz="2000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uk-UA" b="1" dirty="0" smtClean="0">
                <a:solidFill>
                  <a:schemeClr val="bg1"/>
                </a:solidFill>
              </a:rPr>
              <a:t>На території старостату діє  сім </a:t>
            </a:r>
            <a:r>
              <a:rPr lang="uk-UA" b="1" dirty="0" err="1" smtClean="0">
                <a:solidFill>
                  <a:schemeClr val="bg1"/>
                </a:solidFill>
              </a:rPr>
              <a:t>бюджених</a:t>
            </a:r>
            <a:r>
              <a:rPr lang="uk-UA" b="1" dirty="0" smtClean="0">
                <a:solidFill>
                  <a:schemeClr val="bg1"/>
                </a:solidFill>
              </a:rPr>
              <a:t> установ: </a:t>
            </a:r>
            <a:r>
              <a:rPr lang="uk-UA" sz="2000" dirty="0" err="1" smtClean="0">
                <a:solidFill>
                  <a:schemeClr val="bg1"/>
                </a:solidFill>
              </a:rPr>
              <a:t>Качанівська</a:t>
            </a:r>
            <a:r>
              <a:rPr lang="uk-UA" sz="2000" dirty="0" smtClean="0">
                <a:solidFill>
                  <a:schemeClr val="bg1"/>
                </a:solidFill>
              </a:rPr>
              <a:t> ЗОШ І-ІІ ступенів ,  ДНЗ «Ромашка» с. Качанове, </a:t>
            </a:r>
            <a:r>
              <a:rPr lang="uk-UA" sz="2000" dirty="0" err="1" smtClean="0">
                <a:solidFill>
                  <a:schemeClr val="bg1"/>
                </a:solidFill>
              </a:rPr>
              <a:t>Новоселівський</a:t>
            </a:r>
            <a:r>
              <a:rPr lang="uk-UA" sz="2000" dirty="0" smtClean="0">
                <a:solidFill>
                  <a:schemeClr val="bg1"/>
                </a:solidFill>
              </a:rPr>
              <a:t> та </a:t>
            </a:r>
            <a:r>
              <a:rPr lang="uk-UA" sz="2000" dirty="0" err="1" smtClean="0">
                <a:solidFill>
                  <a:schemeClr val="bg1"/>
                </a:solidFill>
              </a:rPr>
              <a:t>Качанівський</a:t>
            </a:r>
            <a:r>
              <a:rPr lang="uk-UA" sz="2000" dirty="0" smtClean="0">
                <a:solidFill>
                  <a:schemeClr val="bg1"/>
                </a:solidFill>
              </a:rPr>
              <a:t> ФАП, </a:t>
            </a:r>
            <a:r>
              <a:rPr lang="uk-UA" sz="2000" dirty="0" err="1" smtClean="0">
                <a:solidFill>
                  <a:schemeClr val="bg1"/>
                </a:solidFill>
              </a:rPr>
              <a:t>Качанівський</a:t>
            </a:r>
            <a:r>
              <a:rPr lang="uk-UA" sz="2000" dirty="0" smtClean="0">
                <a:solidFill>
                  <a:schemeClr val="bg1"/>
                </a:solidFill>
              </a:rPr>
              <a:t> та </a:t>
            </a:r>
            <a:r>
              <a:rPr lang="uk-UA" sz="2000" dirty="0" err="1" smtClean="0">
                <a:solidFill>
                  <a:schemeClr val="bg1"/>
                </a:solidFill>
              </a:rPr>
              <a:t>Новоселівський</a:t>
            </a:r>
            <a:r>
              <a:rPr lang="uk-UA" sz="2000" dirty="0" smtClean="0">
                <a:solidFill>
                  <a:schemeClr val="bg1"/>
                </a:solidFill>
              </a:rPr>
              <a:t> сільські клуби та </a:t>
            </a:r>
            <a:r>
              <a:rPr lang="uk-UA" sz="2000" dirty="0" err="1" smtClean="0">
                <a:solidFill>
                  <a:schemeClr val="bg1"/>
                </a:solidFill>
              </a:rPr>
              <a:t>Качанівська</a:t>
            </a:r>
            <a:r>
              <a:rPr lang="uk-UA" sz="2000" dirty="0" smtClean="0">
                <a:solidFill>
                  <a:schemeClr val="bg1"/>
                </a:solidFill>
              </a:rPr>
              <a:t> сільська бібліотека</a:t>
            </a:r>
            <a:endParaRPr lang="uk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0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1" t="17771" r="8601"/>
          <a:stretch/>
        </p:blipFill>
        <p:spPr>
          <a:xfrm>
            <a:off x="323528" y="95735"/>
            <a:ext cx="5198573" cy="311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1" t="5882" r="10001" b="-5882"/>
          <a:stretch/>
        </p:blipFill>
        <p:spPr>
          <a:xfrm>
            <a:off x="4283968" y="4191329"/>
            <a:ext cx="4776554" cy="26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4905" y="260648"/>
            <a:ext cx="2948010" cy="393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00" t="18312" r="18500"/>
          <a:stretch/>
        </p:blipFill>
        <p:spPr>
          <a:xfrm>
            <a:off x="18470" y="3225237"/>
            <a:ext cx="4405845" cy="256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328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018" y="1124744"/>
            <a:ext cx="1699716" cy="4571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669471"/>
            <a:ext cx="4362338" cy="290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0" t="11549" r="7602" b="2101"/>
          <a:stretch/>
        </p:blipFill>
        <p:spPr>
          <a:xfrm>
            <a:off x="6285922" y="133957"/>
            <a:ext cx="2462652" cy="3491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98" t="18500" r="366" b="21650"/>
          <a:stretch/>
        </p:blipFill>
        <p:spPr>
          <a:xfrm>
            <a:off x="492801" y="93503"/>
            <a:ext cx="2605117" cy="353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2085" y="3672900"/>
            <a:ext cx="4206614" cy="280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94" t="18705" r="12779" b="1039"/>
          <a:stretch/>
        </p:blipFill>
        <p:spPr>
          <a:xfrm>
            <a:off x="3328518" y="116632"/>
            <a:ext cx="2496205" cy="344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126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64896" cy="1656184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 імені громади </a:t>
            </a:r>
            <a:r>
              <a:rPr lang="uk-UA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качанівського</a:t>
            </a:r>
            <a:r>
              <a:rPr lang="uk-UA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старостинського</a:t>
            </a:r>
            <a:r>
              <a:rPr lang="uk-UA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округу</a:t>
            </a:r>
            <a:endParaRPr lang="uk-UA" sz="3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67544" y="1340768"/>
            <a:ext cx="8424936" cy="5112568"/>
          </a:xfrm>
        </p:spPr>
        <p:txBody>
          <a:bodyPr>
            <a:noAutofit/>
          </a:bodyPr>
          <a:lstStyle/>
          <a:p>
            <a:pPr algn="just"/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Хочу висловити подяку нашим спонсорам, які постійно надають благодійну допомогу на соціальний розвиток громади, а саме:</a:t>
            </a:r>
          </a:p>
          <a:p>
            <a:pPr algn="just"/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 «Пащенко П.М.» і особисто Павлу Михайловичу, Сергію Павловичу та Володимиру Павловичу Пащенкам;</a:t>
            </a:r>
          </a:p>
          <a:p>
            <a:pPr algn="just"/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 «Оберіг-2000» і особисто Миколі Анатолійовичу Смалю; ФГ «Колос -2000» і особисто Ігорю Миколайовичу Верещаці.</a:t>
            </a:r>
          </a:p>
          <a:p>
            <a:pPr algn="just"/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також приватним підприємцям </a:t>
            </a:r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Загорулько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Валентині Сергіївні, Козир Тамарі Вікторівні та  Павлову Володимиру Олександровичу.</a:t>
            </a:r>
            <a:endParaRPr lang="uk-UA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791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204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1" t="8986" r="16129" b="39785"/>
          <a:stretch/>
        </p:blipFill>
        <p:spPr>
          <a:xfrm>
            <a:off x="217470" y="165787"/>
            <a:ext cx="4897903" cy="182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96" b="32928"/>
          <a:stretch/>
        </p:blipFill>
        <p:spPr>
          <a:xfrm>
            <a:off x="5612607" y="32908"/>
            <a:ext cx="328389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120" y="2023362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6" t="30449" r="732" b="33851"/>
          <a:stretch/>
        </p:blipFill>
        <p:spPr>
          <a:xfrm>
            <a:off x="1539576" y="4578164"/>
            <a:ext cx="303123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843" b="15646"/>
          <a:stretch/>
        </p:blipFill>
        <p:spPr>
          <a:xfrm>
            <a:off x="4761645" y="3262976"/>
            <a:ext cx="4104456" cy="304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378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9" t="24801" r="5201" b="15351"/>
          <a:stretch/>
        </p:blipFill>
        <p:spPr>
          <a:xfrm>
            <a:off x="6084168" y="4437112"/>
            <a:ext cx="266303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0"/>
            <a:ext cx="8180436" cy="191683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effectLst/>
              </a:rPr>
              <a:t>Надання адміністративних послуг</a:t>
            </a:r>
            <a:r>
              <a:rPr lang="uk-UA" b="1" dirty="0">
                <a:effectLst/>
              </a:rPr>
              <a:t/>
            </a:r>
            <a:br>
              <a:rPr lang="uk-UA" b="1" dirty="0">
                <a:effectLst/>
              </a:rPr>
            </a:b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58416"/>
            <a:ext cx="8064896" cy="535090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dirty="0" smtClean="0">
                <a:solidFill>
                  <a:schemeClr val="bg1"/>
                </a:solidFill>
                <a:effectLst/>
              </a:rPr>
              <a:t>     </a:t>
            </a:r>
            <a:r>
              <a:rPr lang="uk-UA" dirty="0" smtClean="0">
                <a:effectLst/>
              </a:rPr>
              <a:t>Адміністративні </a:t>
            </a:r>
            <a:r>
              <a:rPr lang="uk-UA" dirty="0">
                <a:effectLst/>
              </a:rPr>
              <a:t>послуги для мешканців Качанівського старостинського округу надаються адміністратором </a:t>
            </a:r>
            <a:r>
              <a:rPr lang="uk-UA" dirty="0" err="1">
                <a:effectLst/>
              </a:rPr>
              <a:t>ЦНАПу</a:t>
            </a:r>
            <a:r>
              <a:rPr lang="uk-UA" dirty="0">
                <a:effectLst/>
              </a:rPr>
              <a:t> виконкому Сергіївської сільської ради Коваленком Г.М.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effectLst/>
              </a:rPr>
              <a:t> </a:t>
            </a:r>
            <a:r>
              <a:rPr lang="uk-UA" b="1" dirty="0" smtClean="0">
                <a:effectLst/>
              </a:rPr>
              <a:t>Протягом </a:t>
            </a:r>
            <a:r>
              <a:rPr lang="uk-UA" b="1" dirty="0">
                <a:effectLst/>
              </a:rPr>
              <a:t>2020 року адміністратором Центру було </a:t>
            </a:r>
            <a:r>
              <a:rPr lang="uk-UA" b="1" dirty="0" smtClean="0">
                <a:effectLst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b="1" dirty="0" smtClean="0">
                <a:effectLst/>
              </a:rPr>
              <a:t>Надано </a:t>
            </a:r>
            <a:r>
              <a:rPr lang="uk-UA" b="1" dirty="0">
                <a:effectLst/>
              </a:rPr>
              <a:t>консультацій  </a:t>
            </a:r>
            <a:r>
              <a:rPr lang="uk-UA" dirty="0">
                <a:effectLst/>
              </a:rPr>
              <a:t>при особистому зверненні громадян  та за  допомогою телефону – </a:t>
            </a:r>
            <a:r>
              <a:rPr lang="uk-UA" b="1" dirty="0" smtClean="0">
                <a:effectLst/>
              </a:rPr>
              <a:t>324</a:t>
            </a:r>
            <a:r>
              <a:rPr lang="uk-UA" dirty="0" smtClean="0">
                <a:effectLst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effectLst/>
              </a:rPr>
              <a:t> </a:t>
            </a:r>
            <a:r>
              <a:rPr lang="uk-UA" b="1" dirty="0" smtClean="0">
                <a:effectLst/>
              </a:rPr>
              <a:t>Видано </a:t>
            </a:r>
            <a:r>
              <a:rPr lang="uk-UA" b="1" dirty="0">
                <a:effectLst/>
              </a:rPr>
              <a:t>результатів адміністративних послуг – </a:t>
            </a:r>
            <a:r>
              <a:rPr lang="uk-UA" b="1" dirty="0" smtClean="0">
                <a:effectLst/>
              </a:rPr>
              <a:t>613; </a:t>
            </a:r>
            <a:endParaRPr lang="uk-UA" dirty="0" smtClean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b="1" dirty="0" smtClean="0">
                <a:effectLst/>
              </a:rPr>
              <a:t>1</a:t>
            </a:r>
            <a:r>
              <a:rPr lang="uk-UA" b="1" dirty="0">
                <a:effectLst/>
              </a:rPr>
              <a:t>. </a:t>
            </a:r>
            <a:r>
              <a:rPr lang="uk-UA" b="1" dirty="0" smtClean="0">
                <a:effectLst/>
              </a:rPr>
              <a:t>Соціальний </a:t>
            </a:r>
            <a:r>
              <a:rPr lang="uk-UA" b="1" dirty="0">
                <a:effectLst/>
              </a:rPr>
              <a:t>захист населення – 93</a:t>
            </a:r>
            <a:r>
              <a:rPr lang="uk-UA" dirty="0">
                <a:effectLst/>
              </a:rPr>
              <a:t> , з них </a:t>
            </a:r>
            <a:r>
              <a:rPr lang="uk-UA" dirty="0" smtClean="0">
                <a:effectLst/>
              </a:rPr>
              <a:t>:</a:t>
            </a:r>
            <a:endParaRPr lang="uk-UA" dirty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effectLst/>
              </a:rPr>
              <a:t>- </a:t>
            </a:r>
            <a:r>
              <a:rPr lang="uk-UA" dirty="0">
                <a:effectLst/>
              </a:rPr>
              <a:t>допомога малозабезпеченим сім’ям – </a:t>
            </a:r>
            <a:r>
              <a:rPr lang="uk-UA" b="1" dirty="0">
                <a:effectLst/>
              </a:rPr>
              <a:t>23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effectLst/>
              </a:rPr>
              <a:t>- допомога на дітей одиноким матерям -</a:t>
            </a:r>
            <a:r>
              <a:rPr lang="uk-UA" b="1" dirty="0">
                <a:effectLst/>
              </a:rPr>
              <a:t>22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effectLst/>
              </a:rPr>
              <a:t>- допомога по догляду за дитиною до 3 –х років -</a:t>
            </a:r>
            <a:r>
              <a:rPr lang="uk-UA" b="1" dirty="0">
                <a:effectLst/>
              </a:rPr>
              <a:t>2</a:t>
            </a:r>
          </a:p>
          <a:p>
            <a:pPr marL="0" indent="0">
              <a:lnSpc>
                <a:spcPct val="100000"/>
              </a:lnSpc>
              <a:buNone/>
            </a:pPr>
            <a:endParaRPr lang="uk-UA" dirty="0">
              <a:solidFill>
                <a:schemeClr val="bg1"/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sz="1800" dirty="0">
                <a:solidFill>
                  <a:srgbClr val="FF0000"/>
                </a:solidFill>
                <a:effectLst/>
              </a:rPr>
              <a:t> </a:t>
            </a:r>
            <a:endParaRPr lang="uk-UA" sz="1800" i="1" dirty="0">
              <a:solidFill>
                <a:srgbClr val="FF0000"/>
              </a:solidFill>
              <a:effectLst/>
            </a:endParaRPr>
          </a:p>
          <a:p>
            <a:endParaRPr lang="uk-UA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5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496944" cy="648072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dirty="0">
                <a:solidFill>
                  <a:schemeClr val="bg1"/>
                </a:solidFill>
                <a:effectLst/>
              </a:rPr>
              <a:t>- допомога при народженні дитини – 3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solidFill>
                  <a:schemeClr val="bg1"/>
                </a:solidFill>
                <a:effectLst/>
              </a:rPr>
              <a:t>- допомога у зв’язку з вагітністю та пологами -2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solidFill>
                  <a:schemeClr val="bg1"/>
                </a:solidFill>
                <a:effectLst/>
              </a:rPr>
              <a:t>- допомога одиноким  особам, які досягли 80 – річного віку - 8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solidFill>
                  <a:schemeClr val="bg1"/>
                </a:solidFill>
                <a:effectLst/>
              </a:rPr>
              <a:t>- допомога внутрішньо переміщеним особам – 2 - допомога по догляду за дітьми з інвалідністю – 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solidFill>
                  <a:schemeClr val="bg1"/>
                </a:solidFill>
                <a:effectLst/>
              </a:rPr>
              <a:t>- оформлено субсидій – 25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solidFill>
                  <a:schemeClr val="bg1"/>
                </a:solidFill>
                <a:effectLst/>
              </a:rPr>
              <a:t>- оформлено пільг - 2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b="1" dirty="0">
                <a:solidFill>
                  <a:schemeClr val="bg1"/>
                </a:solidFill>
                <a:effectLst/>
              </a:rPr>
              <a:t>2. Реєстрація/ зняття з реєстрації місця проживання фізичних осіб – 53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b="1" dirty="0">
                <a:solidFill>
                  <a:schemeClr val="bg1"/>
                </a:solidFill>
                <a:effectLst/>
              </a:rPr>
              <a:t>3. Видано довідок, витягів та характеристик – 407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b="1" dirty="0">
                <a:solidFill>
                  <a:schemeClr val="bg1"/>
                </a:solidFill>
                <a:effectLst/>
              </a:rPr>
              <a:t>4.  Видано актів обстежень матеріально- побутових умов проживання- 30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b="1" dirty="0">
                <a:solidFill>
                  <a:schemeClr val="bg1"/>
                </a:solidFill>
                <a:effectLst/>
              </a:rPr>
              <a:t>5. Вчинено нотаріальних дій та до них прирівняних – 30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>
                <a:solidFill>
                  <a:schemeClr val="bg1"/>
                </a:solidFill>
                <a:effectLst/>
              </a:rPr>
              <a:t>Для пришвидшення отримання адміністративних послуг соціального характеру з квітня 2020 року адміністратор Центру використовує  програмний комплекс  «Соціальна громада»</a:t>
            </a:r>
          </a:p>
          <a:p>
            <a:pPr marL="0" indent="0">
              <a:lnSpc>
                <a:spcPct val="100000"/>
              </a:lnSpc>
              <a:buNone/>
            </a:pPr>
            <a:endParaRPr lang="uk-UA" dirty="0" smtClean="0">
              <a:solidFill>
                <a:srgbClr val="FF0000"/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uk-UA" dirty="0">
              <a:solidFill>
                <a:srgbClr val="FF0000"/>
              </a:solidFill>
              <a:effectLst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9561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0"/>
            <a:ext cx="7429499" cy="1052736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Соціальні виплати та допомоги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6060" y="836712"/>
            <a:ext cx="7748388" cy="55446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    </a:t>
            </a:r>
            <a:r>
              <a:rPr lang="uk-UA" dirty="0" smtClean="0">
                <a:solidFill>
                  <a:schemeClr val="bg1"/>
                </a:solidFill>
              </a:rPr>
              <a:t>Протягом 2020 року виконавчим комітетом Сергіївської сільської ради було надано матеріальну допомогу мешканцям старостату </a:t>
            </a:r>
            <a:r>
              <a:rPr lang="uk-UA" b="1" dirty="0" smtClean="0">
                <a:solidFill>
                  <a:schemeClr val="bg1"/>
                </a:solidFill>
              </a:rPr>
              <a:t>на суму – 49 385 грн.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bg1"/>
                </a:solidFill>
              </a:rPr>
              <a:t>на лікування (</a:t>
            </a:r>
            <a:r>
              <a:rPr lang="uk-UA" dirty="0" err="1" smtClean="0">
                <a:solidFill>
                  <a:schemeClr val="bg1"/>
                </a:solidFill>
              </a:rPr>
              <a:t>онкозахворювання</a:t>
            </a:r>
            <a:r>
              <a:rPr lang="uk-UA" dirty="0" smtClean="0">
                <a:solidFill>
                  <a:schemeClr val="bg1"/>
                </a:solidFill>
              </a:rPr>
              <a:t>) -2 </a:t>
            </a:r>
            <a:r>
              <a:rPr lang="uk-UA" dirty="0" err="1" smtClean="0">
                <a:solidFill>
                  <a:schemeClr val="bg1"/>
                </a:solidFill>
              </a:rPr>
              <a:t>чол</a:t>
            </a:r>
            <a:r>
              <a:rPr lang="uk-UA" dirty="0" smtClean="0">
                <a:solidFill>
                  <a:schemeClr val="bg1"/>
                </a:solidFill>
              </a:rPr>
              <a:t> – 6000 грн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bg1"/>
                </a:solidFill>
              </a:rPr>
              <a:t>при народженні 3 </a:t>
            </a:r>
            <a:r>
              <a:rPr lang="uk-UA" dirty="0" err="1" smtClean="0">
                <a:solidFill>
                  <a:schemeClr val="bg1"/>
                </a:solidFill>
              </a:rPr>
              <a:t>чол</a:t>
            </a:r>
            <a:r>
              <a:rPr lang="uk-UA" dirty="0" smtClean="0">
                <a:solidFill>
                  <a:schemeClr val="bg1"/>
                </a:solidFill>
              </a:rPr>
              <a:t> -30 000 грн.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bg1"/>
                </a:solidFill>
              </a:rPr>
              <a:t>Інваліду війни – 1000 грн.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bg1"/>
                </a:solidFill>
              </a:rPr>
              <a:t>учасникам АТО 5 </a:t>
            </a:r>
            <a:r>
              <a:rPr lang="uk-UA" dirty="0" err="1" smtClean="0">
                <a:solidFill>
                  <a:schemeClr val="bg1"/>
                </a:solidFill>
              </a:rPr>
              <a:t>чол</a:t>
            </a:r>
            <a:r>
              <a:rPr lang="uk-UA" dirty="0" smtClean="0">
                <a:solidFill>
                  <a:schemeClr val="bg1"/>
                </a:solidFill>
              </a:rPr>
              <a:t> – 5 000 грн.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bg1"/>
                </a:solidFill>
              </a:rPr>
              <a:t>учасникам ліквідації на ЧАЕС  5 </a:t>
            </a:r>
            <a:r>
              <a:rPr lang="uk-UA" dirty="0" err="1" smtClean="0">
                <a:solidFill>
                  <a:schemeClr val="bg1"/>
                </a:solidFill>
              </a:rPr>
              <a:t>чол</a:t>
            </a:r>
            <a:r>
              <a:rPr lang="uk-UA" dirty="0" smtClean="0">
                <a:solidFill>
                  <a:schemeClr val="bg1"/>
                </a:solidFill>
              </a:rPr>
              <a:t> -2500 грн.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bg1"/>
                </a:solidFill>
              </a:rPr>
              <a:t>учасникам бойових дій в </a:t>
            </a:r>
            <a:r>
              <a:rPr lang="uk-UA" dirty="0" err="1" smtClean="0">
                <a:solidFill>
                  <a:schemeClr val="bg1"/>
                </a:solidFill>
              </a:rPr>
              <a:t>Чехословакії</a:t>
            </a:r>
            <a:r>
              <a:rPr lang="uk-UA" dirty="0" smtClean="0">
                <a:solidFill>
                  <a:schemeClr val="bg1"/>
                </a:solidFill>
              </a:rPr>
              <a:t> 2 </a:t>
            </a:r>
            <a:r>
              <a:rPr lang="uk-UA" dirty="0" err="1" smtClean="0">
                <a:solidFill>
                  <a:schemeClr val="bg1"/>
                </a:solidFill>
              </a:rPr>
              <a:t>чол</a:t>
            </a:r>
            <a:r>
              <a:rPr lang="uk-UA" dirty="0" smtClean="0">
                <a:solidFill>
                  <a:schemeClr val="bg1"/>
                </a:solidFill>
              </a:rPr>
              <a:t> -1000 грн.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bg1"/>
                </a:solidFill>
              </a:rPr>
              <a:t>Інваліду дитинства- 1 000 грн.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bg1"/>
                </a:solidFill>
              </a:rPr>
              <a:t> 19 учасникам шкільних олімпіад  -   2 885 грн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1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01991" cy="72008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благоустрій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836712"/>
            <a:ext cx="8208912" cy="57606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   Благоустрій на території Качанівського старостинського округу здійснює комунальне підприємство «Сергіївське» в  кількості 5 працівників.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Були виконані наступні роботи 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розчистка доріг і тротуарів від снігу трактором і вручну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chemeClr val="bg1"/>
                </a:solidFill>
              </a:rPr>
              <a:t> скошування бур’янів, розчищення від кущів та чагарників територій парків, кладовищ та узбіч доріг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chemeClr val="bg1"/>
                </a:solidFill>
              </a:rPr>
              <a:t> побілка дерев’яних огорож на кладовищі та парку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chemeClr val="bg1"/>
                </a:solidFill>
              </a:rPr>
              <a:t> очищення та побілка бордюр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обкошування берегів водойм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chemeClr val="bg1"/>
                </a:solidFill>
              </a:rPr>
              <a:t> висаджено в с. Качанове100 саджанців ялинок та 500 сосни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7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568952" cy="583264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dirty="0" smtClean="0">
                <a:solidFill>
                  <a:schemeClr val="bg1"/>
                </a:solidFill>
              </a:rPr>
              <a:t> обрізання дерев з автовишки в с. Вирішальне після буревію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копання траншеї під водопровідну мережу та каналізацію до </a:t>
            </a:r>
            <a:r>
              <a:rPr lang="uk-UA" dirty="0" err="1" smtClean="0">
                <a:solidFill>
                  <a:schemeClr val="bg1"/>
                </a:solidFill>
              </a:rPr>
              <a:t>Новоселівського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ФАПу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регулярний вивіз побутового сміття трактором по населених пунктах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поточний ремонт доріг по вулицях Гадяцькій та Центральній в с. Качанове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встановлення та облаштування автобусних зупинок в с. Дачне , с. Вирішальне та с. Новоселівка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брали участь у суботниках  в с. Новоселівка та с. Степове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надавали ритуальні послуги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2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1" y="618518"/>
            <a:ext cx="2059756" cy="144233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39"/>
            <a:ext cx="4032448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323" y="3212976"/>
            <a:ext cx="4588773" cy="344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-2455" b="18649"/>
          <a:stretch/>
        </p:blipFill>
        <p:spPr>
          <a:xfrm>
            <a:off x="4716352" y="89253"/>
            <a:ext cx="3528056" cy="373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352" y="3786816"/>
            <a:ext cx="3888096" cy="2916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781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79FDC98-7AF7-4E72-BB26-8372763C82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0</TotalTime>
  <Words>1284</Words>
  <Application>Microsoft Office PowerPoint</Application>
  <PresentationFormat>Экран (4:3)</PresentationFormat>
  <Paragraphs>129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Контур</vt:lpstr>
      <vt:lpstr>ЗВІТ  старости Качанівського старостинського округу  за 2020 рік</vt:lpstr>
      <vt:lpstr>Загальні відомості</vt:lpstr>
      <vt:lpstr>Слайд 3</vt:lpstr>
      <vt:lpstr>Надання адміністративних послуг </vt:lpstr>
      <vt:lpstr>Слайд 5</vt:lpstr>
      <vt:lpstr>Соціальні виплати та допомоги</vt:lpstr>
      <vt:lpstr>благоустрій</vt:lpstr>
      <vt:lpstr>Слайд 8</vt:lpstr>
      <vt:lpstr>Слайд 9</vt:lpstr>
      <vt:lpstr>Слайд 10</vt:lpstr>
      <vt:lpstr>надходження до бюджету</vt:lpstr>
      <vt:lpstr>Соціальний розвиток</vt:lpstr>
      <vt:lpstr>Заклади охорони здоров'я </vt:lpstr>
      <vt:lpstr>Слайд 14</vt:lpstr>
      <vt:lpstr>Видатки бюджету</vt:lpstr>
      <vt:lpstr>Слайд 16</vt:lpstr>
      <vt:lpstr>Слайд 17</vt:lpstr>
      <vt:lpstr>Слайд 18</vt:lpstr>
      <vt:lpstr>сільські   клуби та бібліотека</vt:lpstr>
      <vt:lpstr>Слайд 20</vt:lpstr>
      <vt:lpstr>Слайд 21</vt:lpstr>
      <vt:lpstr>Від імені громади качанівського старостинського округу</vt:lpstr>
      <vt:lpstr>Слайд 23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2019-11-29T07:06:56Z</dcterms:created>
  <dcterms:modified xsi:type="dcterms:W3CDTF">2021-02-12T11:42:07Z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TC100819229990</vt:lpwstr>
  </property>
</Properties>
</file>